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Syne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Syne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Syne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1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png"/><Relationship Id="rId4" Type="http://schemas.openxmlformats.org/officeDocument/2006/relationships/image" Target="../media/image18.png"/><Relationship Id="rId5" Type="http://schemas.openxmlformats.org/officeDocument/2006/relationships/image" Target="../media/image20.png"/><Relationship Id="rId6" Type="http://schemas.openxmlformats.org/officeDocument/2006/relationships/image" Target="../media/image33.png"/><Relationship Id="rId7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30.png"/><Relationship Id="rId5" Type="http://schemas.openxmlformats.org/officeDocument/2006/relationships/image" Target="../media/image21.png"/><Relationship Id="rId6" Type="http://schemas.openxmlformats.org/officeDocument/2006/relationships/image" Target="../media/image3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50"/>
              <a:buFont typeface="Syne"/>
              <a:buNone/>
            </a:pPr>
            <a:r>
              <a:rPr b="1" i="0" lang="en-US" sz="4450" u="none" cap="none" strike="noStrike">
                <a:solidFill>
                  <a:srgbClr val="F0F4F1"/>
                </a:solidFill>
                <a:latin typeface="Syne"/>
                <a:ea typeface="Syne"/>
                <a:cs typeface="Syne"/>
                <a:sym typeface="Syne"/>
              </a:rPr>
              <a:t>Introducción al ensamblador ARM de 64 bits</a:t>
            </a:r>
            <a:endParaRPr b="0" i="0" sz="4450" u="none" cap="none" strike="noStrike"/>
          </a:p>
        </p:txBody>
      </p:sp>
      <p:sp>
        <p:nvSpPr>
          <p:cNvPr id="50" name="Google Shape;50;p1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La arquitectura ARM es la base de las CPUs en muchos dispositivos. Ha evolucionado al conjunto de instrucciones de 64 bits (ARM64/AArch64). Su relevancia crece en servidores y PCs de hoy.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2"/>
          <p:cNvSpPr/>
          <p:nvPr/>
        </p:nvSpPr>
        <p:spPr>
          <a:xfrm>
            <a:off x="6280190" y="72020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50"/>
              <a:buFont typeface="Syne"/>
              <a:buNone/>
            </a:pPr>
            <a:r>
              <a:rPr b="1" i="0" lang="en-US" sz="4450" u="none" cap="none" strike="noStrike">
                <a:solidFill>
                  <a:srgbClr val="F0F4F1"/>
                </a:solidFill>
                <a:latin typeface="Syne"/>
                <a:ea typeface="Syne"/>
                <a:cs typeface="Syne"/>
                <a:sym typeface="Syne"/>
              </a:rPr>
              <a:t>¿Qué es ARM64?</a:t>
            </a:r>
            <a:endParaRPr b="0" i="0" sz="4450" u="none" cap="none" strike="noStrike"/>
          </a:p>
        </p:txBody>
      </p:sp>
      <p:sp>
        <p:nvSpPr>
          <p:cNvPr id="58" name="Google Shape;58;p12"/>
          <p:cNvSpPr/>
          <p:nvPr/>
        </p:nvSpPr>
        <p:spPr>
          <a:xfrm>
            <a:off x="6280190" y="2477929"/>
            <a:ext cx="3664863" cy="3119557"/>
          </a:xfrm>
          <a:prstGeom prst="roundRect">
            <a:avLst>
              <a:gd fmla="val 3054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2"/>
          <p:cNvSpPr/>
          <p:nvPr/>
        </p:nvSpPr>
        <p:spPr>
          <a:xfrm>
            <a:off x="6514624" y="2712363"/>
            <a:ext cx="319599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Syne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Arquitectura de 64 bits</a:t>
            </a:r>
            <a:endParaRPr b="0" i="0" sz="2200" u="none" cap="none" strike="noStrike"/>
          </a:p>
        </p:txBody>
      </p:sp>
      <p:sp>
        <p:nvSpPr>
          <p:cNvPr id="60" name="Google Shape;60;p12"/>
          <p:cNvSpPr/>
          <p:nvPr/>
        </p:nvSpPr>
        <p:spPr>
          <a:xfrm>
            <a:off x="6514624" y="3557111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Es una arquitectura de 64 bits diseñada para procesadores ARM. Permite procesar más datos.</a:t>
            </a:r>
            <a:endParaRPr b="0" i="0" sz="1750" u="none" cap="none" strike="noStrike"/>
          </a:p>
        </p:txBody>
      </p:sp>
      <p:sp>
        <p:nvSpPr>
          <p:cNvPr id="61" name="Google Shape;61;p12"/>
          <p:cNvSpPr/>
          <p:nvPr/>
        </p:nvSpPr>
        <p:spPr>
          <a:xfrm>
            <a:off x="10171867" y="2477929"/>
            <a:ext cx="3664863" cy="3119557"/>
          </a:xfrm>
          <a:prstGeom prst="roundRect">
            <a:avLst>
              <a:gd fmla="val 3054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2"/>
          <p:cNvSpPr/>
          <p:nvPr/>
        </p:nvSpPr>
        <p:spPr>
          <a:xfrm>
            <a:off x="10406301" y="2712363"/>
            <a:ext cx="3195995" cy="10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Syne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Manejo de datos y memoria</a:t>
            </a:r>
            <a:endParaRPr b="0" i="0" sz="2200" u="none" cap="none" strike="noStrike"/>
          </a:p>
        </p:txBody>
      </p:sp>
      <p:sp>
        <p:nvSpPr>
          <p:cNvPr id="63" name="Google Shape;63;p12"/>
          <p:cNvSpPr/>
          <p:nvPr/>
        </p:nvSpPr>
        <p:spPr>
          <a:xfrm>
            <a:off x="10406301" y="3911441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Capaz de gestionar grandes volúmenes de datos y memoria RAM. Esto mejora el rendimiento.</a:t>
            </a:r>
            <a:endParaRPr b="0" i="0" sz="1750" u="none" cap="none" strike="noStrike"/>
          </a:p>
        </p:txBody>
      </p:sp>
      <p:sp>
        <p:nvSpPr>
          <p:cNvPr id="64" name="Google Shape;64;p12"/>
          <p:cNvSpPr/>
          <p:nvPr/>
        </p:nvSpPr>
        <p:spPr>
          <a:xfrm>
            <a:off x="6280190" y="5824299"/>
            <a:ext cx="7556421" cy="1685092"/>
          </a:xfrm>
          <a:prstGeom prst="roundRect">
            <a:avLst>
              <a:gd fmla="val 5654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2"/>
          <p:cNvSpPr/>
          <p:nvPr/>
        </p:nvSpPr>
        <p:spPr>
          <a:xfrm>
            <a:off x="6514624" y="6058733"/>
            <a:ext cx="439138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Syne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AArch64 avanzado</a:t>
            </a:r>
            <a:endParaRPr b="0" i="0" sz="2200" u="none" cap="none" strike="noStrike"/>
          </a:p>
        </p:txBody>
      </p:sp>
      <p:sp>
        <p:nvSpPr>
          <p:cNvPr id="66" name="Google Shape;66;p12"/>
          <p:cNvSpPr/>
          <p:nvPr/>
        </p:nvSpPr>
        <p:spPr>
          <a:xfrm>
            <a:off x="6514624" y="6549152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El conjunto de instrucciones AArch64 es más moderno. Supera a ARM de 32 bits en capacidades.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2" name="Google Shape;7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/>
          <p:nvPr/>
        </p:nvSpPr>
        <p:spPr>
          <a:xfrm>
            <a:off x="6198394" y="559832"/>
            <a:ext cx="7720013" cy="10170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3200"/>
              <a:buFont typeface="Syne"/>
              <a:buNone/>
            </a:pPr>
            <a:r>
              <a:rPr b="1" i="0" lang="en-US" sz="3200" u="none" cap="none" strike="noStrike">
                <a:solidFill>
                  <a:srgbClr val="F0F4F1"/>
                </a:solidFill>
                <a:latin typeface="Syne"/>
                <a:ea typeface="Syne"/>
                <a:cs typeface="Syne"/>
                <a:sym typeface="Syne"/>
              </a:rPr>
              <a:t>Características técnicas principales</a:t>
            </a:r>
            <a:endParaRPr b="0" i="0" sz="3200" u="none" cap="none" strike="noStrike"/>
          </a:p>
        </p:txBody>
      </p:sp>
      <p:sp>
        <p:nvSpPr>
          <p:cNvPr id="74" name="Google Shape;74;p13"/>
          <p:cNvSpPr/>
          <p:nvPr/>
        </p:nvSpPr>
        <p:spPr>
          <a:xfrm>
            <a:off x="6198394" y="1805702"/>
            <a:ext cx="457676" cy="457676"/>
          </a:xfrm>
          <a:prstGeom prst="roundRect">
            <a:avLst>
              <a:gd fmla="val 1866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5" name="Google Shape;7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74713" y="1843861"/>
            <a:ext cx="305038" cy="381357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/>
          <p:nvPr/>
        </p:nvSpPr>
        <p:spPr>
          <a:xfrm>
            <a:off x="6859429" y="1875592"/>
            <a:ext cx="6086594" cy="3178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000"/>
              <a:buFont typeface="Syne"/>
              <a:buNone/>
            </a:pPr>
            <a:r>
              <a:rPr b="1" i="0" lang="en-US" sz="20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Registros de propósito general</a:t>
            </a:r>
            <a:endParaRPr b="0" i="0" sz="2000" u="none" cap="none" strike="noStrike"/>
          </a:p>
        </p:txBody>
      </p:sp>
      <p:sp>
        <p:nvSpPr>
          <p:cNvPr id="77" name="Google Shape;77;p13"/>
          <p:cNvSpPr/>
          <p:nvPr/>
        </p:nvSpPr>
        <p:spPr>
          <a:xfrm>
            <a:off x="6859429" y="2315528"/>
            <a:ext cx="7058978" cy="651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600"/>
              <a:buFont typeface="Syne"/>
              <a:buNone/>
            </a:pPr>
            <a:r>
              <a:rPr b="0" i="0" lang="en-US" sz="16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Cuenta con 31 registros de propósito general, cada uno de 64 bits. Facilita la manipulación de datos.</a:t>
            </a:r>
            <a:endParaRPr b="0" i="0" sz="1600" u="none" cap="none" strike="noStrike"/>
          </a:p>
        </p:txBody>
      </p:sp>
      <p:sp>
        <p:nvSpPr>
          <p:cNvPr id="78" name="Google Shape;78;p13"/>
          <p:cNvSpPr/>
          <p:nvPr/>
        </p:nvSpPr>
        <p:spPr>
          <a:xfrm>
            <a:off x="6198394" y="3373398"/>
            <a:ext cx="457676" cy="457676"/>
          </a:xfrm>
          <a:prstGeom prst="roundRect">
            <a:avLst>
              <a:gd fmla="val 1866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9" name="Google Shape;79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74713" y="3411557"/>
            <a:ext cx="305038" cy="381357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3"/>
          <p:cNvSpPr/>
          <p:nvPr/>
        </p:nvSpPr>
        <p:spPr>
          <a:xfrm>
            <a:off x="6859429" y="3443288"/>
            <a:ext cx="6261973" cy="3178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000"/>
              <a:buFont typeface="Syne"/>
              <a:buNone/>
            </a:pPr>
            <a:r>
              <a:rPr b="1" i="0" lang="en-US" sz="20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Gestión avanzada de memoria</a:t>
            </a:r>
            <a:endParaRPr b="0" i="0" sz="2000" u="none" cap="none" strike="noStrike"/>
          </a:p>
        </p:txBody>
      </p:sp>
      <p:sp>
        <p:nvSpPr>
          <p:cNvPr id="81" name="Google Shape;81;p13"/>
          <p:cNvSpPr/>
          <p:nvPr/>
        </p:nvSpPr>
        <p:spPr>
          <a:xfrm>
            <a:off x="6859429" y="3883223"/>
            <a:ext cx="7058978" cy="651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600"/>
              <a:buFont typeface="Syne"/>
              <a:buNone/>
            </a:pPr>
            <a:r>
              <a:rPr b="0" i="0" lang="en-US" sz="16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Incluye gestión de memoria virtual y protección de memoria. Esto mejora la seguridad y eficiencia.</a:t>
            </a:r>
            <a:endParaRPr b="0" i="0" sz="1600" u="none" cap="none" strike="noStrike"/>
          </a:p>
        </p:txBody>
      </p:sp>
      <p:sp>
        <p:nvSpPr>
          <p:cNvPr id="82" name="Google Shape;82;p13"/>
          <p:cNvSpPr/>
          <p:nvPr/>
        </p:nvSpPr>
        <p:spPr>
          <a:xfrm>
            <a:off x="6198394" y="4941094"/>
            <a:ext cx="457676" cy="457676"/>
          </a:xfrm>
          <a:prstGeom prst="roundRect">
            <a:avLst>
              <a:gd fmla="val 1866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3" name="Google Shape;83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74713" y="4979253"/>
            <a:ext cx="305038" cy="38135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/>
          <p:nvPr/>
        </p:nvSpPr>
        <p:spPr>
          <a:xfrm>
            <a:off x="6859429" y="5010983"/>
            <a:ext cx="4783098" cy="3178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000"/>
              <a:buFont typeface="Syne"/>
              <a:buNone/>
            </a:pPr>
            <a:r>
              <a:rPr b="1" i="0" lang="en-US" sz="20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Extensiones opcionales</a:t>
            </a:r>
            <a:endParaRPr b="0" i="0" sz="2000" u="none" cap="none" strike="noStrike"/>
          </a:p>
        </p:txBody>
      </p:sp>
      <p:sp>
        <p:nvSpPr>
          <p:cNvPr id="85" name="Google Shape;85;p13"/>
          <p:cNvSpPr/>
          <p:nvPr/>
        </p:nvSpPr>
        <p:spPr>
          <a:xfrm>
            <a:off x="6859429" y="5450919"/>
            <a:ext cx="7058978" cy="651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600"/>
              <a:buFont typeface="Syne"/>
              <a:buNone/>
            </a:pPr>
            <a:r>
              <a:rPr b="0" i="0" lang="en-US" sz="16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Soporta NEON para SIMD y SVE para vectorización. Estas extensiones aceleran operaciones complejas.</a:t>
            </a:r>
            <a:endParaRPr b="0" i="0" sz="1600" u="none" cap="none" strike="noStrike"/>
          </a:p>
        </p:txBody>
      </p:sp>
      <p:sp>
        <p:nvSpPr>
          <p:cNvPr id="86" name="Google Shape;86;p13"/>
          <p:cNvSpPr/>
          <p:nvPr/>
        </p:nvSpPr>
        <p:spPr>
          <a:xfrm>
            <a:off x="6198394" y="6508790"/>
            <a:ext cx="457676" cy="457676"/>
          </a:xfrm>
          <a:prstGeom prst="roundRect">
            <a:avLst>
              <a:gd fmla="val 1866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7" name="Google Shape;87;p1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74713" y="6546949"/>
            <a:ext cx="305038" cy="381357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/>
          <p:nvPr/>
        </p:nvSpPr>
        <p:spPr>
          <a:xfrm>
            <a:off x="6859429" y="6578679"/>
            <a:ext cx="5908119" cy="3178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000"/>
              <a:buFont typeface="Syne"/>
              <a:buNone/>
            </a:pPr>
            <a:r>
              <a:rPr b="1" i="0" lang="en-US" sz="20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Modos de operación diversos</a:t>
            </a:r>
            <a:endParaRPr b="0" i="0" sz="2000" u="none" cap="none" strike="noStrike"/>
          </a:p>
        </p:txBody>
      </p:sp>
      <p:sp>
        <p:nvSpPr>
          <p:cNvPr id="89" name="Google Shape;89;p13"/>
          <p:cNvSpPr/>
          <p:nvPr/>
        </p:nvSpPr>
        <p:spPr>
          <a:xfrm>
            <a:off x="6859429" y="7018615"/>
            <a:ext cx="7058978" cy="651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600"/>
              <a:buFont typeface="Syne"/>
              <a:buNone/>
            </a:pPr>
            <a:r>
              <a:rPr b="0" i="0" lang="en-US" sz="16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Ofrece varios modos: User, FIQ, IRQ, Supervisor, Abort, Undef y System. Esto brinda flexibilidad.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5" name="Google Shape;9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/>
          <p:nvPr/>
        </p:nvSpPr>
        <p:spPr>
          <a:xfrm>
            <a:off x="688658" y="541377"/>
            <a:ext cx="7766685" cy="1844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75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3850"/>
              <a:buFont typeface="Syne"/>
              <a:buNone/>
            </a:pPr>
            <a:r>
              <a:rPr b="1" i="0" lang="en-US" sz="3850" u="none" cap="none" strike="noStrike">
                <a:solidFill>
                  <a:srgbClr val="F0F4F1"/>
                </a:solidFill>
                <a:latin typeface="Syne"/>
                <a:ea typeface="Syne"/>
                <a:cs typeface="Syne"/>
                <a:sym typeface="Syne"/>
              </a:rPr>
              <a:t>El lenguaje ensamblador ARM64</a:t>
            </a:r>
            <a:endParaRPr b="0" i="0" sz="3850" u="none" cap="none" strike="noStrike"/>
          </a:p>
        </p:txBody>
      </p:sp>
      <p:sp>
        <p:nvSpPr>
          <p:cNvPr id="97" name="Google Shape;97;p14"/>
          <p:cNvSpPr/>
          <p:nvPr/>
        </p:nvSpPr>
        <p:spPr>
          <a:xfrm>
            <a:off x="688658" y="2681288"/>
            <a:ext cx="147518" cy="1055013"/>
          </a:xfrm>
          <a:prstGeom prst="roundRect">
            <a:avLst>
              <a:gd fmla="val 56022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1131213" y="2681288"/>
            <a:ext cx="4117538" cy="307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900"/>
              <a:buFont typeface="Syne"/>
              <a:buNone/>
            </a:pPr>
            <a:r>
              <a:rPr b="1" i="0" lang="en-US" sz="19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Mnemónicos legibles</a:t>
            </a:r>
            <a:endParaRPr b="0" i="0" sz="1900" u="none" cap="none" strike="noStrike"/>
          </a:p>
        </p:txBody>
      </p:sp>
      <p:sp>
        <p:nvSpPr>
          <p:cNvPr id="99" name="Google Shape;99;p14"/>
          <p:cNvSpPr/>
          <p:nvPr/>
        </p:nvSpPr>
        <p:spPr>
          <a:xfrm>
            <a:off x="1131213" y="3106698"/>
            <a:ext cx="7324130" cy="629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500"/>
              <a:buFont typeface="Syne"/>
              <a:buNone/>
            </a:pPr>
            <a:r>
              <a:rPr b="0" i="0" lang="en-US" sz="15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Utiliza mnemónicos que son fáciles de leer por humanos. Esto simplifica la programación.</a:t>
            </a:r>
            <a:endParaRPr b="0" i="0" sz="1500" u="none" cap="none" strike="noStrike"/>
          </a:p>
        </p:txBody>
      </p:sp>
      <p:sp>
        <p:nvSpPr>
          <p:cNvPr id="100" name="Google Shape;100;p14"/>
          <p:cNvSpPr/>
          <p:nvPr/>
        </p:nvSpPr>
        <p:spPr>
          <a:xfrm>
            <a:off x="983694" y="3932992"/>
            <a:ext cx="147518" cy="1055013"/>
          </a:xfrm>
          <a:prstGeom prst="roundRect">
            <a:avLst>
              <a:gd fmla="val 56022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1426250" y="3932992"/>
            <a:ext cx="3737729" cy="307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900"/>
              <a:buFont typeface="Syne"/>
              <a:buNone/>
            </a:pPr>
            <a:r>
              <a:rPr b="1" i="0" lang="en-US" sz="19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Traducción directa</a:t>
            </a:r>
            <a:endParaRPr b="0" i="0" sz="1900" u="none" cap="none" strike="noStrike"/>
          </a:p>
        </p:txBody>
      </p:sp>
      <p:sp>
        <p:nvSpPr>
          <p:cNvPr id="102" name="Google Shape;102;p14"/>
          <p:cNvSpPr/>
          <p:nvPr/>
        </p:nvSpPr>
        <p:spPr>
          <a:xfrm>
            <a:off x="1426250" y="4358402"/>
            <a:ext cx="7029093" cy="629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500"/>
              <a:buFont typeface="Syne"/>
              <a:buNone/>
            </a:pPr>
            <a:r>
              <a:rPr b="0" i="0" lang="en-US" sz="15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La traducción a instrucciones de máquina es casi uno a uno. Esto maximiza el control del hardware.</a:t>
            </a:r>
            <a:endParaRPr b="0" i="0" sz="1500" u="none" cap="none" strike="noStrike"/>
          </a:p>
        </p:txBody>
      </p:sp>
      <p:sp>
        <p:nvSpPr>
          <p:cNvPr id="103" name="Google Shape;103;p14"/>
          <p:cNvSpPr/>
          <p:nvPr/>
        </p:nvSpPr>
        <p:spPr>
          <a:xfrm>
            <a:off x="1278850" y="5184696"/>
            <a:ext cx="147518" cy="1055013"/>
          </a:xfrm>
          <a:prstGeom prst="roundRect">
            <a:avLst>
              <a:gd fmla="val 56022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1721406" y="5184696"/>
            <a:ext cx="5335310" cy="307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900"/>
              <a:buFont typeface="Syne"/>
              <a:buNone/>
            </a:pPr>
            <a:r>
              <a:rPr b="1" i="0" lang="en-US" sz="19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Formato de tres operandos</a:t>
            </a:r>
            <a:endParaRPr b="0" i="0" sz="1900" u="none" cap="none" strike="noStrike"/>
          </a:p>
        </p:txBody>
      </p:sp>
      <p:sp>
        <p:nvSpPr>
          <p:cNvPr id="105" name="Google Shape;105;p14"/>
          <p:cNvSpPr/>
          <p:nvPr/>
        </p:nvSpPr>
        <p:spPr>
          <a:xfrm>
            <a:off x="1721406" y="5610106"/>
            <a:ext cx="6733937" cy="629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500"/>
              <a:buFont typeface="Syne"/>
              <a:buNone/>
            </a:pPr>
            <a:r>
              <a:rPr b="0" i="0" lang="en-US" sz="15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Emplea un formato de tres operandos para sus instrucciones. También permite operaciones condicionales.</a:t>
            </a:r>
            <a:endParaRPr b="0" i="0" sz="1500" u="none" cap="none" strike="noStrike"/>
          </a:p>
        </p:txBody>
      </p:sp>
      <p:sp>
        <p:nvSpPr>
          <p:cNvPr id="106" name="Google Shape;106;p14"/>
          <p:cNvSpPr/>
          <p:nvPr/>
        </p:nvSpPr>
        <p:spPr>
          <a:xfrm>
            <a:off x="1574006" y="6436400"/>
            <a:ext cx="147518" cy="1055013"/>
          </a:xfrm>
          <a:prstGeom prst="roundRect">
            <a:avLst>
              <a:gd fmla="val 56022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2016562" y="6436400"/>
            <a:ext cx="5166122" cy="307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900"/>
              <a:buFont typeface="Syne"/>
              <a:buNone/>
            </a:pPr>
            <a:r>
              <a:rPr b="1" i="0" lang="en-US" sz="19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Instrucciones optimizadas</a:t>
            </a:r>
            <a:endParaRPr b="0" i="0" sz="1900" u="none" cap="none" strike="noStrike"/>
          </a:p>
        </p:txBody>
      </p:sp>
      <p:sp>
        <p:nvSpPr>
          <p:cNvPr id="108" name="Google Shape;108;p14"/>
          <p:cNvSpPr/>
          <p:nvPr/>
        </p:nvSpPr>
        <p:spPr>
          <a:xfrm>
            <a:off x="2016562" y="6861810"/>
            <a:ext cx="6438781" cy="629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500"/>
              <a:buFont typeface="Syne"/>
              <a:buNone/>
            </a:pPr>
            <a:r>
              <a:rPr b="0" i="0" lang="en-US" sz="15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Las instrucciones están optimizadas para ejecución en ciclo único. Esto mejora la velocidad.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/>
          <p:nvPr/>
        </p:nvSpPr>
        <p:spPr>
          <a:xfrm>
            <a:off x="793790" y="2150150"/>
            <a:ext cx="902803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50"/>
              <a:buFont typeface="Syne"/>
              <a:buNone/>
            </a:pPr>
            <a:r>
              <a:rPr b="1" i="0" lang="en-US" sz="4450" u="none" cap="none" strike="noStrike">
                <a:solidFill>
                  <a:srgbClr val="F0F4F1"/>
                </a:solidFill>
                <a:latin typeface="Syne"/>
                <a:ea typeface="Syne"/>
                <a:cs typeface="Syne"/>
                <a:sym typeface="Syne"/>
              </a:rPr>
              <a:t>Ventajas de ARM64</a:t>
            </a:r>
            <a:endParaRPr b="0" i="0" sz="4450" u="none" cap="none" strike="noStrike"/>
          </a:p>
        </p:txBody>
      </p:sp>
      <p:sp>
        <p:nvSpPr>
          <p:cNvPr id="115" name="Google Shape;115;p15"/>
          <p:cNvSpPr/>
          <p:nvPr/>
        </p:nvSpPr>
        <p:spPr>
          <a:xfrm>
            <a:off x="793790" y="3403163"/>
            <a:ext cx="2709624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"/>
              <a:buNone/>
            </a:pPr>
            <a:r>
              <a:rPr b="0" i="0" lang="en-US" sz="22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Eficiencia energética</a:t>
            </a:r>
            <a:endParaRPr b="0" i="0" sz="2200" u="none" cap="none" strike="noStrike"/>
          </a:p>
        </p:txBody>
      </p:sp>
      <p:sp>
        <p:nvSpPr>
          <p:cNvPr id="116" name="Google Shape;116;p15"/>
          <p:cNvSpPr/>
          <p:nvPr/>
        </p:nvSpPr>
        <p:spPr>
          <a:xfrm>
            <a:off x="793790" y="4060746"/>
            <a:ext cx="2709624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ARM64 es superior a x86-64 en eficiencia energética. Reduce el consumo de batería.</a:t>
            </a:r>
            <a:endParaRPr b="0" i="0" sz="1750" u="none" cap="none" strike="noStrike"/>
          </a:p>
        </p:txBody>
      </p:sp>
      <p:sp>
        <p:nvSpPr>
          <p:cNvPr id="117" name="Google Shape;117;p15"/>
          <p:cNvSpPr/>
          <p:nvPr/>
        </p:nvSpPr>
        <p:spPr>
          <a:xfrm>
            <a:off x="4064437" y="3403163"/>
            <a:ext cx="3030498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"/>
              <a:buNone/>
            </a:pPr>
            <a:r>
              <a:rPr b="0" i="0" lang="en-US" sz="22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Alto rendimiento</a:t>
            </a:r>
            <a:endParaRPr b="0" i="0" sz="2200" u="none" cap="none" strike="noStrike"/>
          </a:p>
        </p:txBody>
      </p:sp>
      <p:sp>
        <p:nvSpPr>
          <p:cNvPr id="118" name="Google Shape;118;p15"/>
          <p:cNvSpPr/>
          <p:nvPr/>
        </p:nvSpPr>
        <p:spPr>
          <a:xfrm>
            <a:off x="4064437" y="4060746"/>
            <a:ext cx="3030498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Ofrece alto rendimiento en tareas paralelas y multimedia. Es ideal para gráficos y videos.</a:t>
            </a:r>
            <a:endParaRPr b="0" i="0" sz="1750" u="none" cap="none" strike="noStrike"/>
          </a:p>
        </p:txBody>
      </p:sp>
      <p:sp>
        <p:nvSpPr>
          <p:cNvPr id="119" name="Google Shape;119;p15"/>
          <p:cNvSpPr/>
          <p:nvPr/>
        </p:nvSpPr>
        <p:spPr>
          <a:xfrm>
            <a:off x="7655957" y="3403163"/>
            <a:ext cx="2678311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"/>
              <a:buNone/>
            </a:pPr>
            <a:r>
              <a:rPr b="0" i="0" lang="en-US" sz="22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Seguridad mejorada</a:t>
            </a:r>
            <a:endParaRPr b="0" i="0" sz="2200" u="none" cap="none" strike="noStrike"/>
          </a:p>
        </p:txBody>
      </p:sp>
      <p:sp>
        <p:nvSpPr>
          <p:cNvPr id="120" name="Google Shape;120;p15"/>
          <p:cNvSpPr/>
          <p:nvPr/>
        </p:nvSpPr>
        <p:spPr>
          <a:xfrm>
            <a:off x="7655957" y="4060746"/>
            <a:ext cx="2678311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Mejora la seguridad gracias a su gestión de memoria avanzada. Protege contra vulnerabilidades.</a:t>
            </a:r>
            <a:endParaRPr b="0" i="0" sz="1750" u="none" cap="none" strike="noStrike"/>
          </a:p>
        </p:txBody>
      </p:sp>
      <p:sp>
        <p:nvSpPr>
          <p:cNvPr id="121" name="Google Shape;121;p15"/>
          <p:cNvSpPr/>
          <p:nvPr/>
        </p:nvSpPr>
        <p:spPr>
          <a:xfrm>
            <a:off x="10895290" y="3403163"/>
            <a:ext cx="2963823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"/>
              <a:buNone/>
            </a:pPr>
            <a:r>
              <a:rPr b="0" i="0" lang="en-US" sz="22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Gran escalabilidad</a:t>
            </a:r>
            <a:endParaRPr b="0" i="0" sz="2200" u="none" cap="none" strike="noStrike"/>
          </a:p>
        </p:txBody>
      </p:sp>
      <p:sp>
        <p:nvSpPr>
          <p:cNvPr id="122" name="Google Shape;122;p15"/>
          <p:cNvSpPr/>
          <p:nvPr/>
        </p:nvSpPr>
        <p:spPr>
          <a:xfrm>
            <a:off x="10895290" y="4060746"/>
            <a:ext cx="2963823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Escalable desde móviles hasta servidores de alto rendimiento. Adaptable a múltiples dispositivos.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8" name="Google Shape;12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1267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6"/>
          <p:cNvSpPr/>
          <p:nvPr/>
        </p:nvSpPr>
        <p:spPr>
          <a:xfrm>
            <a:off x="780812" y="613529"/>
            <a:ext cx="7582376" cy="1394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350"/>
              <a:buFont typeface="Syne"/>
              <a:buNone/>
            </a:pPr>
            <a:r>
              <a:rPr b="1" i="0" lang="en-US" sz="4350" u="none" cap="none" strike="noStrike">
                <a:solidFill>
                  <a:srgbClr val="F0F4F1"/>
                </a:solidFill>
                <a:latin typeface="Syne"/>
                <a:ea typeface="Syne"/>
                <a:cs typeface="Syne"/>
                <a:sym typeface="Syne"/>
              </a:rPr>
              <a:t>Desventajas y limitaciones</a:t>
            </a:r>
            <a:endParaRPr b="0" i="0" sz="4350" u="none" cap="none" strike="noStrike"/>
          </a:p>
        </p:txBody>
      </p:sp>
      <p:pic>
        <p:nvPicPr>
          <p:cNvPr descr="preencoded.png" id="130" name="Google Shape;13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0812" y="2342555"/>
            <a:ext cx="1115497" cy="19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/>
          <p:nvPr/>
        </p:nvSpPr>
        <p:spPr>
          <a:xfrm>
            <a:off x="2230874" y="2565559"/>
            <a:ext cx="6132314" cy="696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150"/>
              <a:buFont typeface="Syne"/>
              <a:buNone/>
            </a:pPr>
            <a:r>
              <a:rPr b="1" i="0" lang="en-US" sz="21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Compatibilidad de software</a:t>
            </a:r>
            <a:endParaRPr b="0" i="0" sz="2150" u="none" cap="none" strike="noStrike"/>
          </a:p>
        </p:txBody>
      </p:sp>
      <p:sp>
        <p:nvSpPr>
          <p:cNvPr id="132" name="Google Shape;132;p16"/>
          <p:cNvSpPr/>
          <p:nvPr/>
        </p:nvSpPr>
        <p:spPr>
          <a:xfrm>
            <a:off x="2230874" y="3396377"/>
            <a:ext cx="6132314" cy="71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Menor compatibilidad de software en PC. A diferencia de x86-64.</a:t>
            </a:r>
            <a:endParaRPr b="0" i="0" sz="1750" u="none" cap="none" strike="noStrike"/>
          </a:p>
        </p:txBody>
      </p:sp>
      <p:pic>
        <p:nvPicPr>
          <p:cNvPr descr="preencoded.png" id="133" name="Google Shape;133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0812" y="4333280"/>
            <a:ext cx="1115497" cy="164222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2230874" y="4556284"/>
            <a:ext cx="4499491" cy="348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150"/>
              <a:buFont typeface="Syne"/>
              <a:buNone/>
            </a:pPr>
            <a:r>
              <a:rPr b="1" i="0" lang="en-US" sz="21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Desarrollo inmaduro</a:t>
            </a:r>
            <a:endParaRPr b="0" i="0" sz="2150" u="none" cap="none" strike="noStrike"/>
          </a:p>
        </p:txBody>
      </p:sp>
      <p:sp>
        <p:nvSpPr>
          <p:cNvPr id="135" name="Google Shape;135;p16"/>
          <p:cNvSpPr/>
          <p:nvPr/>
        </p:nvSpPr>
        <p:spPr>
          <a:xfrm>
            <a:off x="2230874" y="5038606"/>
            <a:ext cx="6132314" cy="71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El desarrollo de aplicaciones y herramientas es menos maduro. Puede ser un desafío.</a:t>
            </a:r>
            <a:endParaRPr b="0" i="0" sz="1750" u="none" cap="none" strike="noStrike"/>
          </a:p>
        </p:txBody>
      </p:sp>
      <p:pic>
        <p:nvPicPr>
          <p:cNvPr descr="preencoded.png" id="136" name="Google Shape;136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0812" y="5975509"/>
            <a:ext cx="1115497" cy="164222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6"/>
          <p:cNvSpPr/>
          <p:nvPr/>
        </p:nvSpPr>
        <p:spPr>
          <a:xfrm>
            <a:off x="2230874" y="6198513"/>
            <a:ext cx="4742021" cy="348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150"/>
              <a:buFont typeface="Syne"/>
              <a:buNone/>
            </a:pPr>
            <a:r>
              <a:rPr b="1" i="0" lang="en-US" sz="21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Rendimiento variable</a:t>
            </a:r>
            <a:endParaRPr b="0" i="0" sz="2150" u="none" cap="none" strike="noStrike"/>
          </a:p>
        </p:txBody>
      </p:sp>
      <p:sp>
        <p:nvSpPr>
          <p:cNvPr id="138" name="Google Shape;138;p16"/>
          <p:cNvSpPr/>
          <p:nvPr/>
        </p:nvSpPr>
        <p:spPr>
          <a:xfrm>
            <a:off x="2230874" y="6680835"/>
            <a:ext cx="6132314" cy="71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Rendimiento variable en aplicaciones legacy. También con emulación.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4" name="Google Shape;14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7"/>
          <p:cNvSpPr/>
          <p:nvPr/>
        </p:nvSpPr>
        <p:spPr>
          <a:xfrm>
            <a:off x="785813" y="619006"/>
            <a:ext cx="7572375" cy="2104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00"/>
              <a:buFont typeface="Syne"/>
              <a:buNone/>
            </a:pPr>
            <a:r>
              <a:rPr b="1" i="0" lang="en-US" sz="4400" u="none" cap="none" strike="noStrike">
                <a:solidFill>
                  <a:srgbClr val="F0F4F1"/>
                </a:solidFill>
                <a:latin typeface="Syne"/>
                <a:ea typeface="Syne"/>
                <a:cs typeface="Syne"/>
                <a:sym typeface="Syne"/>
              </a:rPr>
              <a:t>Situación de ARM64 en el mercado actual</a:t>
            </a:r>
            <a:endParaRPr b="0" i="0" sz="4400" u="none" cap="none" strike="noStrike"/>
          </a:p>
        </p:txBody>
      </p:sp>
      <p:pic>
        <p:nvPicPr>
          <p:cNvPr descr="preencoded.png" id="146" name="Google Shape;14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813" y="3099911"/>
            <a:ext cx="561261" cy="56126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7"/>
          <p:cNvSpPr/>
          <p:nvPr/>
        </p:nvSpPr>
        <p:spPr>
          <a:xfrm>
            <a:off x="1571506" y="3193852"/>
            <a:ext cx="4334113" cy="3507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Dominio en móviles</a:t>
            </a:r>
            <a:endParaRPr b="0" i="0" sz="2200" u="none" cap="none" strike="noStrike"/>
          </a:p>
        </p:txBody>
      </p:sp>
      <p:sp>
        <p:nvSpPr>
          <p:cNvPr id="148" name="Google Shape;148;p17"/>
          <p:cNvSpPr/>
          <p:nvPr/>
        </p:nvSpPr>
        <p:spPr>
          <a:xfrm>
            <a:off x="1571506" y="3679269"/>
            <a:ext cx="6786682" cy="3592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Domina en smartphones, tablets e IoT. Es la arquitectura preferida.</a:t>
            </a:r>
            <a:endParaRPr b="0" i="0" sz="1750" u="none" cap="none" strike="noStrike"/>
          </a:p>
        </p:txBody>
      </p:sp>
      <p:pic>
        <p:nvPicPr>
          <p:cNvPr descr="preencoded.png" id="149" name="Google Shape;149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5813" y="4526756"/>
            <a:ext cx="561261" cy="561261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7"/>
          <p:cNvSpPr/>
          <p:nvPr/>
        </p:nvSpPr>
        <p:spPr>
          <a:xfrm>
            <a:off x="1571506" y="4620697"/>
            <a:ext cx="5806559" cy="3507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Crecimiento en servidores</a:t>
            </a:r>
            <a:endParaRPr b="0" i="0" sz="2200" u="none" cap="none" strike="noStrike"/>
          </a:p>
        </p:txBody>
      </p:sp>
      <p:sp>
        <p:nvSpPr>
          <p:cNvPr id="151" name="Google Shape;151;p17"/>
          <p:cNvSpPr/>
          <p:nvPr/>
        </p:nvSpPr>
        <p:spPr>
          <a:xfrm>
            <a:off x="1571506" y="5106114"/>
            <a:ext cx="6786682" cy="7184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Crece en servidores y PCs. Ejemplos son Apple Silicon y Windows ARM.</a:t>
            </a:r>
            <a:endParaRPr b="0" i="0" sz="1750" u="none" cap="none" strike="noStrike"/>
          </a:p>
        </p:txBody>
      </p:sp>
      <p:pic>
        <p:nvPicPr>
          <p:cNvPr descr="preencoded.png" id="152" name="Google Shape;152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5813" y="6312813"/>
            <a:ext cx="561261" cy="56126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7"/>
          <p:cNvSpPr/>
          <p:nvPr/>
        </p:nvSpPr>
        <p:spPr>
          <a:xfrm>
            <a:off x="1571506" y="6406753"/>
            <a:ext cx="5627489" cy="3507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Syne"/>
              <a:buNone/>
            </a:pPr>
            <a:r>
              <a:rPr b="1" i="0" lang="en-US" sz="220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Proveedores destacados</a:t>
            </a:r>
            <a:endParaRPr b="0" i="0" sz="2200" u="none" cap="none" strike="noStrike"/>
          </a:p>
        </p:txBody>
      </p:sp>
      <p:sp>
        <p:nvSpPr>
          <p:cNvPr id="154" name="Google Shape;154;p17"/>
          <p:cNvSpPr/>
          <p:nvPr/>
        </p:nvSpPr>
        <p:spPr>
          <a:xfrm>
            <a:off x="1571506" y="6892171"/>
            <a:ext cx="6786682" cy="7184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Grandes proveedores: Apple, Qualcomm, Samsung y NVIDIA. Lideran el mercado.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0" name="Google Shape;16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8"/>
          <p:cNvSpPr/>
          <p:nvPr/>
        </p:nvSpPr>
        <p:spPr>
          <a:xfrm>
            <a:off x="793790" y="2736890"/>
            <a:ext cx="608826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0F4F1"/>
              </a:buClr>
              <a:buSzPts val="4450"/>
              <a:buFont typeface="Syne"/>
              <a:buNone/>
            </a:pPr>
            <a:r>
              <a:rPr b="1" i="0" lang="en-US" sz="4450" u="none" cap="none" strike="noStrike">
                <a:solidFill>
                  <a:srgbClr val="F0F4F1"/>
                </a:solidFill>
                <a:latin typeface="Syne"/>
                <a:ea typeface="Syne"/>
                <a:cs typeface="Syne"/>
                <a:sym typeface="Syne"/>
              </a:rPr>
              <a:t>Conclusiones</a:t>
            </a:r>
            <a:endParaRPr b="0" i="0" sz="4450" u="none" cap="none" strike="noStrike"/>
          </a:p>
        </p:txBody>
      </p:sp>
      <p:sp>
        <p:nvSpPr>
          <p:cNvPr id="162" name="Google Shape;162;p18"/>
          <p:cNvSpPr/>
          <p:nvPr/>
        </p:nvSpPr>
        <p:spPr>
          <a:xfrm>
            <a:off x="793790" y="3785830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ARM64 es versátil y eficiente, con rápido avance en nuevos mercados. Es una arquitectura clave para el futuro de la computación.</a:t>
            </a:r>
            <a:endParaRPr b="0" i="0" sz="1750" u="none" cap="none" strike="noStrike"/>
          </a:p>
        </p:txBody>
      </p:sp>
      <p:sp>
        <p:nvSpPr>
          <p:cNvPr id="163" name="Google Shape;163;p18"/>
          <p:cNvSpPr/>
          <p:nvPr/>
        </p:nvSpPr>
        <p:spPr>
          <a:xfrm>
            <a:off x="793790" y="4766786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Syne"/>
              <a:buNone/>
            </a:pPr>
            <a:r>
              <a:rPr b="0" i="0" lang="en-US" sz="1750" u="none" cap="none" strike="noStrike">
                <a:solidFill>
                  <a:srgbClr val="D7E5D8"/>
                </a:solidFill>
                <a:latin typeface="Syne"/>
                <a:ea typeface="Syne"/>
                <a:cs typeface="Syne"/>
                <a:sym typeface="Syne"/>
              </a:rPr>
              <a:t>El lenguaje ensamblador ARM64 potencia el control y la eficiencia del hardware moderno.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